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29" r:id="rId2"/>
    <p:sldId id="351" r:id="rId3"/>
    <p:sldId id="330" r:id="rId4"/>
    <p:sldId id="352" r:id="rId5"/>
    <p:sldId id="353" r:id="rId6"/>
    <p:sldId id="354" r:id="rId7"/>
    <p:sldId id="355" r:id="rId8"/>
    <p:sldId id="356" r:id="rId9"/>
    <p:sldId id="357" r:id="rId10"/>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595D"/>
    <a:srgbClr val="FFFFFF"/>
    <a:srgbClr val="D9185C"/>
    <a:srgbClr val="06B4E6"/>
    <a:srgbClr val="15458F"/>
    <a:srgbClr val="DA1A5A"/>
    <a:srgbClr val="00B4E6"/>
    <a:srgbClr val="00B4E7"/>
    <a:srgbClr val="16468F"/>
    <a:srgbClr val="1744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31" autoAdjust="0"/>
    <p:restoredTop sz="79345" autoAdjust="0"/>
  </p:normalViewPr>
  <p:slideViewPr>
    <p:cSldViewPr snapToGrid="0" showGuides="1">
      <p:cViewPr varScale="1">
        <p:scale>
          <a:sx n="50" d="100"/>
          <a:sy n="50" d="100"/>
        </p:scale>
        <p:origin x="1172" y="24"/>
      </p:cViewPr>
      <p:guideLst>
        <p:guide orient="horz" pos="2632"/>
        <p:guide pos="3840"/>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Zalit" userId="0c3ddc71d44718ec" providerId="LiveId" clId="{B2E19183-A038-48BF-A35F-DCE99E70233F}"/>
    <pc:docChg chg="custSel addSld modSld">
      <pc:chgData name="Rebecca Zalit" userId="0c3ddc71d44718ec" providerId="LiveId" clId="{B2E19183-A038-48BF-A35F-DCE99E70233F}" dt="2026-09-03T15:10:12.422" v="748" actId="20577"/>
      <pc:docMkLst>
        <pc:docMk/>
      </pc:docMkLst>
      <pc:sldChg chg="modNotesTx">
        <pc:chgData name="Rebecca Zalit" userId="0c3ddc71d44718ec" providerId="LiveId" clId="{B2E19183-A038-48BF-A35F-DCE99E70233F}" dt="2026-09-03T15:08:28.554" v="481" actId="20577"/>
        <pc:sldMkLst>
          <pc:docMk/>
          <pc:sldMk cId="1782110058" sldId="353"/>
        </pc:sldMkLst>
      </pc:sldChg>
      <pc:sldChg chg="addSp delSp modSp add mod modNotesTx">
        <pc:chgData name="Rebecca Zalit" userId="0c3ddc71d44718ec" providerId="LiveId" clId="{B2E19183-A038-48BF-A35F-DCE99E70233F}" dt="2026-09-03T15:10:12.422" v="748" actId="20577"/>
        <pc:sldMkLst>
          <pc:docMk/>
          <pc:sldMk cId="3889447361" sldId="357"/>
        </pc:sldMkLst>
        <pc:spChg chg="add mod">
          <ac:chgData name="Rebecca Zalit" userId="0c3ddc71d44718ec" providerId="LiveId" clId="{B2E19183-A038-48BF-A35F-DCE99E70233F}" dt="2026-08-19T13:33:51.380" v="83" actId="20577"/>
          <ac:spMkLst>
            <pc:docMk/>
            <pc:sldMk cId="3889447361" sldId="357"/>
            <ac:spMk id="6" creationId="{23F7FD8C-DA7E-743C-27F1-77FC5C0ED52D}"/>
          </ac:spMkLst>
        </pc:spChg>
        <pc:spChg chg="mod">
          <ac:chgData name="Rebecca Zalit" userId="0c3ddc71d44718ec" providerId="LiveId" clId="{B2E19183-A038-48BF-A35F-DCE99E70233F}" dt="2026-08-19T13:39:00.654" v="354" actId="1036"/>
          <ac:spMkLst>
            <pc:docMk/>
            <pc:sldMk cId="3889447361" sldId="357"/>
            <ac:spMk id="7" creationId="{D3F9DA24-E0DB-5183-2E96-07652940BFAB}"/>
          </ac:spMkLst>
        </pc:spChg>
        <pc:spChg chg="mod">
          <ac:chgData name="Rebecca Zalit" userId="0c3ddc71d44718ec" providerId="LiveId" clId="{B2E19183-A038-48BF-A35F-DCE99E70233F}" dt="2026-08-19T13:32:46.105" v="19" actId="20577"/>
          <ac:spMkLst>
            <pc:docMk/>
            <pc:sldMk cId="3889447361" sldId="357"/>
            <ac:spMk id="9" creationId="{0335E267-A978-99DC-F691-369F760E1035}"/>
          </ac:spMkLst>
        </pc:spChg>
        <pc:spChg chg="mod">
          <ac:chgData name="Rebecca Zalit" userId="0c3ddc71d44718ec" providerId="LiveId" clId="{B2E19183-A038-48BF-A35F-DCE99E70233F}" dt="2026-08-19T13:36:46.439" v="329" actId="1076"/>
          <ac:spMkLst>
            <pc:docMk/>
            <pc:sldMk cId="3889447361" sldId="357"/>
            <ac:spMk id="28" creationId="{E8C0FA0A-219C-D67E-4836-7A67D02EE7B2}"/>
          </ac:spMkLst>
        </pc:spChg>
        <pc:picChg chg="add mod">
          <ac:chgData name="Rebecca Zalit" userId="0c3ddc71d44718ec" providerId="LiveId" clId="{B2E19183-A038-48BF-A35F-DCE99E70233F}" dt="2026-08-19T13:38:53.322" v="333" actId="1076"/>
          <ac:picMkLst>
            <pc:docMk/>
            <pc:sldMk cId="3889447361" sldId="357"/>
            <ac:picMk id="10" creationId="{0686C58A-03CF-0838-1B5D-A587E8D9DC9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3E561-A38A-4A22-8215-F855A52BC5B1}"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want to talk about connecting your members with the impact their giving makes possible.</a:t>
            </a:r>
          </a:p>
        </p:txBody>
      </p:sp>
      <p:sp>
        <p:nvSpPr>
          <p:cNvPr id="4" name="Slide Number Placeholder 3"/>
          <p:cNvSpPr>
            <a:spLocks noGrp="1"/>
          </p:cNvSpPr>
          <p:nvPr>
            <p:ph type="sldNum" sz="quarter" idx="5"/>
          </p:nvPr>
        </p:nvSpPr>
        <p:spPr/>
        <p:txBody>
          <a:bodyPr/>
          <a:lstStyle/>
          <a:p>
            <a:fld id="{DB827055-821E-4F6B-AAA9-2685E1493D9C}" type="slidenum">
              <a:rPr lang="en-US" smtClean="0"/>
              <a:t>2</a:t>
            </a:fld>
            <a:endParaRPr lang="en-US" dirty="0"/>
          </a:p>
        </p:txBody>
      </p:sp>
    </p:spTree>
    <p:extLst>
      <p:ext uri="{BB962C8B-B14F-4D97-AF65-F5344CB8AC3E}">
        <p14:creationId xmlns:p14="http://schemas.microsoft.com/office/powerpoint/2010/main" val="3630656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ONE grant story – help presidents connect the Foundation with something tangible.</a:t>
            </a:r>
          </a:p>
        </p:txBody>
      </p:sp>
      <p:sp>
        <p:nvSpPr>
          <p:cNvPr id="4" name="Slide Number Placeholder 3"/>
          <p:cNvSpPr>
            <a:spLocks noGrp="1"/>
          </p:cNvSpPr>
          <p:nvPr>
            <p:ph type="sldNum" sz="quarter" idx="5"/>
          </p:nvPr>
        </p:nvSpPr>
        <p:spPr/>
        <p:txBody>
          <a:bodyPr/>
          <a:lstStyle/>
          <a:p>
            <a:fld id="{DB827055-821E-4F6B-AAA9-2685E1493D9C}" type="slidenum">
              <a:rPr lang="en-US" smtClean="0"/>
              <a:t>3</a:t>
            </a:fld>
            <a:endParaRPr lang="en-US" dirty="0"/>
          </a:p>
        </p:txBody>
      </p:sp>
    </p:spTree>
    <p:extLst>
      <p:ext uri="{BB962C8B-B14F-4D97-AF65-F5344CB8AC3E}">
        <p14:creationId xmlns:p14="http://schemas.microsoft.com/office/powerpoint/2010/main" val="227546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helps create the resources that make Rotary projects possible. What you give today will be returned (in part) to the District</a:t>
            </a:r>
          </a:p>
        </p:txBody>
      </p:sp>
      <p:sp>
        <p:nvSpPr>
          <p:cNvPr id="4" name="Slide Number Placeholder 3"/>
          <p:cNvSpPr>
            <a:spLocks noGrp="1"/>
          </p:cNvSpPr>
          <p:nvPr>
            <p:ph type="sldNum" sz="quarter" idx="5"/>
          </p:nvPr>
        </p:nvSpPr>
        <p:spPr/>
        <p:txBody>
          <a:bodyPr/>
          <a:lstStyle/>
          <a:p>
            <a:fld id="{DB827055-821E-4F6B-AAA9-2685E1493D9C}" type="slidenum">
              <a:rPr lang="en-US" smtClean="0"/>
              <a:t>4</a:t>
            </a:fld>
            <a:endParaRPr lang="en-US" dirty="0"/>
          </a:p>
        </p:txBody>
      </p:sp>
    </p:spTree>
    <p:extLst>
      <p:ext uri="{BB962C8B-B14F-4D97-AF65-F5344CB8AC3E}">
        <p14:creationId xmlns:p14="http://schemas.microsoft.com/office/powerpoint/2010/main" val="2989575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overwhelm club members with every possible designation – If a Rotarian asks you, “Where should I start?” a simple answer can be the Annual Fund. </a:t>
            </a:r>
          </a:p>
        </p:txBody>
      </p:sp>
      <p:sp>
        <p:nvSpPr>
          <p:cNvPr id="4" name="Slide Number Placeholder 3"/>
          <p:cNvSpPr>
            <a:spLocks noGrp="1"/>
          </p:cNvSpPr>
          <p:nvPr>
            <p:ph type="sldNum" sz="quarter" idx="5"/>
          </p:nvPr>
        </p:nvSpPr>
        <p:spPr/>
        <p:txBody>
          <a:bodyPr/>
          <a:lstStyle/>
          <a:p>
            <a:fld id="{DB827055-821E-4F6B-AAA9-2685E1493D9C}" type="slidenum">
              <a:rPr lang="en-US" smtClean="0"/>
              <a:t>5</a:t>
            </a:fld>
            <a:endParaRPr lang="en-US" dirty="0"/>
          </a:p>
        </p:txBody>
      </p:sp>
    </p:spTree>
    <p:extLst>
      <p:ext uri="{BB962C8B-B14F-4D97-AF65-F5344CB8AC3E}">
        <p14:creationId xmlns:p14="http://schemas.microsoft.com/office/powerpoint/2010/main" val="3197106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Presidents shouldn't decide what their members can afford. The goal is to personally invite everyone to participate at a level meaningful to them.</a:t>
            </a:r>
          </a:p>
        </p:txBody>
      </p:sp>
      <p:sp>
        <p:nvSpPr>
          <p:cNvPr id="4" name="Slide Number Placeholder 3"/>
          <p:cNvSpPr>
            <a:spLocks noGrp="1"/>
          </p:cNvSpPr>
          <p:nvPr>
            <p:ph type="sldNum" sz="quarter" idx="5"/>
          </p:nvPr>
        </p:nvSpPr>
        <p:spPr/>
        <p:txBody>
          <a:bodyPr/>
          <a:lstStyle/>
          <a:p>
            <a:fld id="{DB827055-821E-4F6B-AAA9-2685E1493D9C}" type="slidenum">
              <a:rPr lang="en-US" smtClean="0"/>
              <a:t>6</a:t>
            </a:fld>
            <a:endParaRPr lang="en-US" dirty="0"/>
          </a:p>
        </p:txBody>
      </p:sp>
    </p:spTree>
    <p:extLst>
      <p:ext uri="{BB962C8B-B14F-4D97-AF65-F5344CB8AC3E}">
        <p14:creationId xmlns:p14="http://schemas.microsoft.com/office/powerpoint/2010/main" val="3995197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Foundation giving shouldn’t be one announcement during November. Clubs that regularly talk about impact are more likely to develop donors.</a:t>
            </a:r>
          </a:p>
        </p:txBody>
      </p:sp>
      <p:sp>
        <p:nvSpPr>
          <p:cNvPr id="4" name="Slide Number Placeholder 3"/>
          <p:cNvSpPr>
            <a:spLocks noGrp="1"/>
          </p:cNvSpPr>
          <p:nvPr>
            <p:ph type="sldNum" sz="quarter" idx="5"/>
          </p:nvPr>
        </p:nvSpPr>
        <p:spPr/>
        <p:txBody>
          <a:bodyPr/>
          <a:lstStyle/>
          <a:p>
            <a:fld id="{DB827055-821E-4F6B-AAA9-2685E1493D9C}" type="slidenum">
              <a:rPr lang="en-US" smtClean="0"/>
              <a:t>7</a:t>
            </a:fld>
            <a:endParaRPr lang="en-US" dirty="0"/>
          </a:p>
        </p:txBody>
      </p:sp>
    </p:spTree>
    <p:extLst>
      <p:ext uri="{BB962C8B-B14F-4D97-AF65-F5344CB8AC3E}">
        <p14:creationId xmlns:p14="http://schemas.microsoft.com/office/powerpoint/2010/main" val="253470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actionable steps you can take. Our goal isn’t for every Rotarian to give the same amount. Our goal is for every Rotarian to understand the impact of The Rotary Foundation, to be personally invited to give, and to participate at a level meaningful to them.</a:t>
            </a:r>
          </a:p>
        </p:txBody>
      </p:sp>
      <p:sp>
        <p:nvSpPr>
          <p:cNvPr id="4" name="Slide Number Placeholder 3"/>
          <p:cNvSpPr>
            <a:spLocks noGrp="1"/>
          </p:cNvSpPr>
          <p:nvPr>
            <p:ph type="sldNum" sz="quarter" idx="5"/>
          </p:nvPr>
        </p:nvSpPr>
        <p:spPr/>
        <p:txBody>
          <a:bodyPr/>
          <a:lstStyle/>
          <a:p>
            <a:fld id="{DB827055-821E-4F6B-AAA9-2685E1493D9C}" type="slidenum">
              <a:rPr lang="en-US" smtClean="0"/>
              <a:t>8</a:t>
            </a:fld>
            <a:endParaRPr lang="en-US" dirty="0"/>
          </a:p>
        </p:txBody>
      </p:sp>
    </p:spTree>
    <p:extLst>
      <p:ext uri="{BB962C8B-B14F-4D97-AF65-F5344CB8AC3E}">
        <p14:creationId xmlns:p14="http://schemas.microsoft.com/office/powerpoint/2010/main" val="104572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5331E-CAE8-45B5-A7CD-DB891BD5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560A37-F551-3BF8-A8FA-9EC1212C4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CDEEC8-572F-D6D2-4F4F-87A50E2A703C}"/>
              </a:ext>
            </a:extLst>
          </p:cNvPr>
          <p:cNvSpPr>
            <a:spLocks noGrp="1"/>
          </p:cNvSpPr>
          <p:nvPr>
            <p:ph type="body" idx="1"/>
          </p:nvPr>
        </p:nvSpPr>
        <p:spPr/>
        <p:txBody>
          <a:bodyPr/>
          <a:lstStyle/>
          <a:p>
            <a:r>
              <a:rPr lang="en-US" dirty="0"/>
              <a:t>Join us as we celebrate what our generosity &amp; support to The Rotary Foundation has allowed us to do in our communities locally and globally. </a:t>
            </a:r>
            <a:r>
              <a:rPr lang="en-US"/>
              <a:t>Grants projects from </a:t>
            </a:r>
            <a:r>
              <a:rPr lang="en-US" dirty="0"/>
              <a:t>2025-26 were funded in part by donations made to TRF in 2022-23!</a:t>
            </a:r>
          </a:p>
        </p:txBody>
      </p:sp>
      <p:sp>
        <p:nvSpPr>
          <p:cNvPr id="4" name="Slide Number Placeholder 3">
            <a:extLst>
              <a:ext uri="{FF2B5EF4-FFF2-40B4-BE49-F238E27FC236}">
                <a16:creationId xmlns:a16="http://schemas.microsoft.com/office/drawing/2014/main" id="{50E1BD31-82A0-0136-0DEF-BE90EDA3839E}"/>
              </a:ext>
            </a:extLst>
          </p:cNvPr>
          <p:cNvSpPr>
            <a:spLocks noGrp="1"/>
          </p:cNvSpPr>
          <p:nvPr>
            <p:ph type="sldNum" sz="quarter" idx="5"/>
          </p:nvPr>
        </p:nvSpPr>
        <p:spPr/>
        <p:txBody>
          <a:bodyPr/>
          <a:lstStyle/>
          <a:p>
            <a:fld id="{DB827055-821E-4F6B-AAA9-2685E1493D9C}" type="slidenum">
              <a:rPr lang="en-US" smtClean="0"/>
              <a:t>9</a:t>
            </a:fld>
            <a:endParaRPr lang="en-US" dirty="0"/>
          </a:p>
        </p:txBody>
      </p:sp>
    </p:spTree>
    <p:extLst>
      <p:ext uri="{BB962C8B-B14F-4D97-AF65-F5344CB8AC3E}">
        <p14:creationId xmlns:p14="http://schemas.microsoft.com/office/powerpoint/2010/main" val="215202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84164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6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59" r:id="rId11"/>
    <p:sldLayoutId id="2147483676" r:id="rId12"/>
    <p:sldLayoutId id="2147483652" r:id="rId13"/>
    <p:sldLayoutId id="2147483657" r:id="rId14"/>
    <p:sldLayoutId id="2147483672" r:id="rId15"/>
    <p:sldLayoutId id="2147483679" r:id="rId16"/>
    <p:sldLayoutId id="2147483656" r:id="rId17"/>
    <p:sldLayoutId id="2147483674" r:id="rId18"/>
    <p:sldLayoutId id="2147483658" r:id="rId19"/>
    <p:sldLayoutId id="2147483661" r:id="rId20"/>
    <p:sldLayoutId id="2147483675" r:id="rId21"/>
    <p:sldLayoutId id="214748367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tags" Target="../tags/tag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2.xml"/><Relationship Id="rId1" Type="http://schemas.openxmlformats.org/officeDocument/2006/relationships/tags" Target="../tags/tag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22.xml"/><Relationship Id="rId1" Type="http://schemas.openxmlformats.org/officeDocument/2006/relationships/tags" Target="../tags/tag5.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2.xml"/><Relationship Id="rId1" Type="http://schemas.openxmlformats.org/officeDocument/2006/relationships/tags" Target="../tags/tag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2.xml"/><Relationship Id="rId1" Type="http://schemas.openxmlformats.org/officeDocument/2006/relationships/tags" Target="../tags/tag8.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2.xml"/><Relationship Id="rId1" Type="http://schemas.openxmlformats.org/officeDocument/2006/relationships/tags" Target="../tags/tag9.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2.xml"/><Relationship Id="rId1" Type="http://schemas.openxmlformats.org/officeDocument/2006/relationships/tags" Target="../tags/tag10.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2.xml"/><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sp>
        <p:nvSpPr>
          <p:cNvPr id="11" name="Text Placeholder 6">
            <a:extLst>
              <a:ext uri="{FF2B5EF4-FFF2-40B4-BE49-F238E27FC236}">
                <a16:creationId xmlns:a16="http://schemas.microsoft.com/office/drawing/2014/main" id="{61705BBF-CDAD-244A-8B4F-196EAF49A9FC}"/>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ACB01A5E-BE49-DC0D-E83E-DC974F2A48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5" name="Rectangle 4">
            <a:extLst>
              <a:ext uri="{FF2B5EF4-FFF2-40B4-BE49-F238E27FC236}">
                <a16:creationId xmlns:a16="http://schemas.microsoft.com/office/drawing/2014/main" id="{44EB6363-A638-8CC7-2DC2-FCD29300FA16}"/>
              </a:ext>
            </a:extLst>
          </p:cNvPr>
          <p:cNvSpPr/>
          <p:nvPr/>
        </p:nvSpPr>
        <p:spPr>
          <a:xfrm>
            <a:off x="0" y="3081865"/>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FE53172B-45F8-3461-2390-19F62E55A972}"/>
              </a:ext>
            </a:extLst>
          </p:cNvPr>
          <p:cNvSpPr txBox="1">
            <a:spLocks/>
          </p:cNvSpPr>
          <p:nvPr/>
        </p:nvSpPr>
        <p:spPr>
          <a:xfrm>
            <a:off x="0" y="3143465"/>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The Rotary Foundation</a:t>
            </a:r>
          </a:p>
          <a:p>
            <a:pPr marL="0" indent="0" algn="ctr">
              <a:buNone/>
            </a:pPr>
            <a:r>
              <a:rPr lang="en-US" sz="4800" b="1" dirty="0">
                <a:solidFill>
                  <a:schemeClr val="bg1"/>
                </a:solidFill>
                <a:latin typeface="Arial" panose="020B0604020202020204" pitchFamily="34" charset="0"/>
                <a:cs typeface="Arial" panose="020B0604020202020204" pitchFamily="34" charset="0"/>
              </a:rPr>
              <a:t>Turning Generosity into Impact</a:t>
            </a:r>
          </a:p>
        </p:txBody>
      </p:sp>
      <p:sp>
        <p:nvSpPr>
          <p:cNvPr id="13" name="Subtitle 14">
            <a:extLst>
              <a:ext uri="{FF2B5EF4-FFF2-40B4-BE49-F238E27FC236}">
                <a16:creationId xmlns:a16="http://schemas.microsoft.com/office/drawing/2014/main" id="{86F6413F-47C2-0386-20B1-6E8C21EE8D26}"/>
              </a:ext>
            </a:extLst>
          </p:cNvPr>
          <p:cNvSpPr txBox="1">
            <a:spLocks/>
          </p:cNvSpPr>
          <p:nvPr/>
        </p:nvSpPr>
        <p:spPr>
          <a:xfrm>
            <a:off x="0" y="4758456"/>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5DAA"/>
                </a:solidFill>
              </a:rPr>
              <a:t>Kathleen Stoup, District 7390 Rotary Foundation Chair</a:t>
            </a:r>
          </a:p>
        </p:txBody>
      </p:sp>
    </p:spTree>
    <p:custDataLst>
      <p:tags r:id="rId1"/>
    </p:custDataLst>
    <p:extLst>
      <p:ext uri="{BB962C8B-B14F-4D97-AF65-F5344CB8AC3E}">
        <p14:creationId xmlns:p14="http://schemas.microsoft.com/office/powerpoint/2010/main" val="4286912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B1CE2-9E40-B9D3-EA16-AFF655130F5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285F7C6-BE91-E25E-259E-7CD0C77E4D89}"/>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F61C8BF7-7B9C-05A9-969C-3D4BAF730F2D}"/>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BE975DAB-D597-147B-4E81-FD6ECD7F3F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4" name="Rectangle 3">
            <a:extLst>
              <a:ext uri="{FF2B5EF4-FFF2-40B4-BE49-F238E27FC236}">
                <a16:creationId xmlns:a16="http://schemas.microsoft.com/office/drawing/2014/main" id="{9A3A348F-4C95-F063-9D43-CA4A7D454DE9}"/>
              </a:ext>
            </a:extLst>
          </p:cNvPr>
          <p:cNvSpPr/>
          <p:nvPr/>
        </p:nvSpPr>
        <p:spPr>
          <a:xfrm>
            <a:off x="0" y="0"/>
            <a:ext cx="5431808" cy="6858000"/>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6" name="Subtitle 3">
            <a:extLst>
              <a:ext uri="{FF2B5EF4-FFF2-40B4-BE49-F238E27FC236}">
                <a16:creationId xmlns:a16="http://schemas.microsoft.com/office/drawing/2014/main" id="{C8B6CB6B-8A58-57EF-B4B9-5CB47362C1B0}"/>
              </a:ext>
            </a:extLst>
          </p:cNvPr>
          <p:cNvSpPr txBox="1">
            <a:spLocks/>
          </p:cNvSpPr>
          <p:nvPr/>
        </p:nvSpPr>
        <p:spPr>
          <a:xfrm>
            <a:off x="6673224" y="1998249"/>
            <a:ext cx="4277360" cy="5455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How can we inspire more Rotarians to participate?</a:t>
            </a:r>
          </a:p>
        </p:txBody>
      </p:sp>
      <p:sp>
        <p:nvSpPr>
          <p:cNvPr id="10" name="Subtitle 14">
            <a:extLst>
              <a:ext uri="{FF2B5EF4-FFF2-40B4-BE49-F238E27FC236}">
                <a16:creationId xmlns:a16="http://schemas.microsoft.com/office/drawing/2014/main" id="{79BFD1E0-7A80-8A35-F037-13C7743B69EF}"/>
              </a:ext>
            </a:extLst>
          </p:cNvPr>
          <p:cNvSpPr txBox="1">
            <a:spLocks/>
          </p:cNvSpPr>
          <p:nvPr/>
        </p:nvSpPr>
        <p:spPr>
          <a:xfrm>
            <a:off x="0" y="1249871"/>
            <a:ext cx="5431808" cy="49578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5DAA"/>
                </a:solidFill>
              </a:rPr>
              <a:t>The Rotary Foundation helps Rotarians do good in the world – and in our own communities.</a:t>
            </a:r>
          </a:p>
          <a:p>
            <a:pPr marL="0" indent="0" algn="ctr">
              <a:buNone/>
            </a:pPr>
            <a:endParaRPr lang="en-US" sz="3200" b="1" dirty="0">
              <a:solidFill>
                <a:srgbClr val="005DAA"/>
              </a:solidFill>
            </a:endParaRPr>
          </a:p>
          <a:p>
            <a:pPr marL="0" indent="0" algn="ctr">
              <a:buNone/>
            </a:pPr>
            <a:r>
              <a:rPr lang="en-US" sz="3200" b="1" dirty="0">
                <a:solidFill>
                  <a:srgbClr val="005DAA"/>
                </a:solidFill>
              </a:rPr>
              <a:t>Every gift helps expand what Rotary clubs can accomplish.</a:t>
            </a:r>
          </a:p>
        </p:txBody>
      </p:sp>
    </p:spTree>
    <p:custDataLst>
      <p:tags r:id="rId1"/>
    </p:custDataLst>
    <p:extLst>
      <p:ext uri="{BB962C8B-B14F-4D97-AF65-F5344CB8AC3E}">
        <p14:creationId xmlns:p14="http://schemas.microsoft.com/office/powerpoint/2010/main" val="3559698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1"/>
            <a:ext cx="12192000" cy="6858000"/>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71F5F51-E941-8C40-9192-FD83E46A1611}"/>
              </a:ext>
            </a:extLst>
          </p:cNvPr>
          <p:cNvSpPr/>
          <p:nvPr/>
        </p:nvSpPr>
        <p:spPr>
          <a:xfrm>
            <a:off x="0" y="0"/>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12" name="Text Placeholder 6">
            <a:extLst>
              <a:ext uri="{FF2B5EF4-FFF2-40B4-BE49-F238E27FC236}">
                <a16:creationId xmlns:a16="http://schemas.microsoft.com/office/drawing/2014/main" id="{F58B4202-5033-8847-9549-FD12033863D4}"/>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1" name="Subtitle 3">
            <a:extLst>
              <a:ext uri="{FF2B5EF4-FFF2-40B4-BE49-F238E27FC236}">
                <a16:creationId xmlns:a16="http://schemas.microsoft.com/office/drawing/2014/main" id="{568A6A20-78A7-024E-A441-EEAEDC7E8666}"/>
              </a:ext>
            </a:extLst>
          </p:cNvPr>
          <p:cNvSpPr txBox="1">
            <a:spLocks/>
          </p:cNvSpPr>
          <p:nvPr/>
        </p:nvSpPr>
        <p:spPr>
          <a:xfrm>
            <a:off x="0" y="65742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What Does Our Giving Make Possible?</a:t>
            </a:r>
          </a:p>
        </p:txBody>
      </p:sp>
      <p:sp>
        <p:nvSpPr>
          <p:cNvPr id="13" name="Subtitle 14">
            <a:extLst>
              <a:ext uri="{FF2B5EF4-FFF2-40B4-BE49-F238E27FC236}">
                <a16:creationId xmlns:a16="http://schemas.microsoft.com/office/drawing/2014/main" id="{002C0903-D219-114B-950B-117984639F4E}"/>
              </a:ext>
            </a:extLst>
          </p:cNvPr>
          <p:cNvSpPr txBox="1">
            <a:spLocks/>
          </p:cNvSpPr>
          <p:nvPr/>
        </p:nvSpPr>
        <p:spPr>
          <a:xfrm>
            <a:off x="0" y="1439300"/>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005DAA"/>
                </a:solidFill>
              </a:rPr>
              <a:t>Local Communities</a:t>
            </a:r>
            <a:r>
              <a:rPr lang="en-US" b="1" dirty="0">
                <a:solidFill>
                  <a:srgbClr val="005DAA"/>
                </a:solidFill>
              </a:rPr>
              <a:t> </a:t>
            </a:r>
            <a:r>
              <a:rPr lang="en-US" sz="3200" b="1" dirty="0">
                <a:solidFill>
                  <a:srgbClr val="005DAA"/>
                </a:solidFill>
              </a:rPr>
              <a:t>I </a:t>
            </a:r>
            <a:r>
              <a:rPr lang="en-US" dirty="0">
                <a:solidFill>
                  <a:srgbClr val="005DAA"/>
                </a:solidFill>
              </a:rPr>
              <a:t>Global Projects</a:t>
            </a:r>
            <a:r>
              <a:rPr lang="en-US" b="1" dirty="0">
                <a:solidFill>
                  <a:srgbClr val="005DAA"/>
                </a:solidFill>
              </a:rPr>
              <a:t> </a:t>
            </a:r>
            <a:r>
              <a:rPr lang="en-US" sz="3200" b="1" dirty="0">
                <a:solidFill>
                  <a:srgbClr val="005DAA"/>
                </a:solidFill>
              </a:rPr>
              <a:t>I </a:t>
            </a:r>
            <a:r>
              <a:rPr lang="en-US" dirty="0">
                <a:solidFill>
                  <a:srgbClr val="005DAA"/>
                </a:solidFill>
              </a:rPr>
              <a:t>Polio Eradication </a:t>
            </a:r>
            <a:r>
              <a:rPr lang="en-US" sz="3200" b="1" dirty="0">
                <a:solidFill>
                  <a:srgbClr val="005DAA"/>
                </a:solidFill>
              </a:rPr>
              <a:t>I </a:t>
            </a:r>
            <a:r>
              <a:rPr lang="en-US" dirty="0">
                <a:solidFill>
                  <a:srgbClr val="005DAA"/>
                </a:solidFill>
              </a:rPr>
              <a:t>Lasting Change</a:t>
            </a:r>
            <a:endParaRPr lang="en-US" sz="3200" dirty="0">
              <a:solidFill>
                <a:srgbClr val="005DAA"/>
              </a:solidFill>
            </a:endParaRPr>
          </a:p>
        </p:txBody>
      </p:sp>
      <p:pic>
        <p:nvPicPr>
          <p:cNvPr id="3" name="Picture 2">
            <a:extLst>
              <a:ext uri="{FF2B5EF4-FFF2-40B4-BE49-F238E27FC236}">
                <a16:creationId xmlns:a16="http://schemas.microsoft.com/office/drawing/2014/main" id="{0A4720A4-2EAB-CF00-A8E9-4686D2639A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060804" y="2805124"/>
            <a:ext cx="3220720" cy="2415540"/>
          </a:xfrm>
          <a:prstGeom prst="rect">
            <a:avLst/>
          </a:prstGeom>
        </p:spPr>
      </p:pic>
      <p:pic>
        <p:nvPicPr>
          <p:cNvPr id="5" name="Picture 4">
            <a:extLst>
              <a:ext uri="{FF2B5EF4-FFF2-40B4-BE49-F238E27FC236}">
                <a16:creationId xmlns:a16="http://schemas.microsoft.com/office/drawing/2014/main" id="{075E09EE-3E00-4B44-97DB-026E2A16BE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727687" y="4227970"/>
            <a:ext cx="3365360" cy="1894698"/>
          </a:xfrm>
          <a:prstGeom prst="rect">
            <a:avLst/>
          </a:prstGeom>
        </p:spPr>
      </p:pic>
      <p:pic>
        <p:nvPicPr>
          <p:cNvPr id="16" name="Picture 15">
            <a:extLst>
              <a:ext uri="{FF2B5EF4-FFF2-40B4-BE49-F238E27FC236}">
                <a16:creationId xmlns:a16="http://schemas.microsoft.com/office/drawing/2014/main" id="{0ABFD96B-2EC3-2852-9143-39E6CCBEB6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15" y="2392527"/>
            <a:ext cx="2359980" cy="3146640"/>
          </a:xfrm>
          <a:prstGeom prst="rect">
            <a:avLst/>
          </a:prstGeom>
        </p:spPr>
      </p:pic>
      <p:pic>
        <p:nvPicPr>
          <p:cNvPr id="18" name="Picture 17">
            <a:extLst>
              <a:ext uri="{FF2B5EF4-FFF2-40B4-BE49-F238E27FC236}">
                <a16:creationId xmlns:a16="http://schemas.microsoft.com/office/drawing/2014/main" id="{37F29ABD-B849-4977-6D23-81C66AF476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15937" y="2392527"/>
            <a:ext cx="3944256" cy="2642160"/>
          </a:xfrm>
          <a:prstGeom prst="rect">
            <a:avLst/>
          </a:prstGeom>
        </p:spPr>
      </p:pic>
      <p:pic>
        <p:nvPicPr>
          <p:cNvPr id="20" name="Picture 19">
            <a:extLst>
              <a:ext uri="{FF2B5EF4-FFF2-40B4-BE49-F238E27FC236}">
                <a16:creationId xmlns:a16="http://schemas.microsoft.com/office/drawing/2014/main" id="{7C04D0F7-42CB-EAA7-F5B3-E51EE65E1F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84613" y="3823085"/>
            <a:ext cx="3099682" cy="2926766"/>
          </a:xfrm>
          <a:prstGeom prst="rect">
            <a:avLst/>
          </a:prstGeom>
        </p:spPr>
      </p:pic>
    </p:spTree>
    <p:custDataLst>
      <p:tags r:id="rId1"/>
    </p:custDataLst>
    <p:extLst>
      <p:ext uri="{BB962C8B-B14F-4D97-AF65-F5344CB8AC3E}">
        <p14:creationId xmlns:p14="http://schemas.microsoft.com/office/powerpoint/2010/main" val="37454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EE7AC-0AA2-2C1F-9F06-30EEA2A7C01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2EAF44A-3385-E93D-BBCE-F425BD11A3C1}"/>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BF03F122-986E-42F0-9A21-D99C1FF62ADD}"/>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C1C0DA04-00EA-2E4C-7A56-CF48437748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5" name="Rectangle 4">
            <a:extLst>
              <a:ext uri="{FF2B5EF4-FFF2-40B4-BE49-F238E27FC236}">
                <a16:creationId xmlns:a16="http://schemas.microsoft.com/office/drawing/2014/main" id="{2E466919-9498-32FC-C477-A422A8D377B8}"/>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10E4770D-0805-6976-CFAB-CA400F03652C}"/>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Where Does My Donation Go?</a:t>
            </a:r>
          </a:p>
        </p:txBody>
      </p:sp>
      <p:sp>
        <p:nvSpPr>
          <p:cNvPr id="13" name="Subtitle 14">
            <a:extLst>
              <a:ext uri="{FF2B5EF4-FFF2-40B4-BE49-F238E27FC236}">
                <a16:creationId xmlns:a16="http://schemas.microsoft.com/office/drawing/2014/main" id="{CF105748-31BA-8341-400B-27A2B9FD2A17}"/>
              </a:ext>
            </a:extLst>
          </p:cNvPr>
          <p:cNvSpPr txBox="1">
            <a:spLocks/>
          </p:cNvSpPr>
          <p:nvPr/>
        </p:nvSpPr>
        <p:spPr>
          <a:xfrm>
            <a:off x="-101823" y="2642223"/>
            <a:ext cx="1635537" cy="6140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2"/>
                </a:solidFill>
              </a:rPr>
              <a:t>You</a:t>
            </a:r>
          </a:p>
        </p:txBody>
      </p:sp>
      <p:sp>
        <p:nvSpPr>
          <p:cNvPr id="2" name="Arrow: Right 1">
            <a:extLst>
              <a:ext uri="{FF2B5EF4-FFF2-40B4-BE49-F238E27FC236}">
                <a16:creationId xmlns:a16="http://schemas.microsoft.com/office/drawing/2014/main" id="{A8CDDD75-900E-39BE-664C-982940A25BC1}"/>
              </a:ext>
            </a:extLst>
          </p:cNvPr>
          <p:cNvSpPr/>
          <p:nvPr/>
        </p:nvSpPr>
        <p:spPr>
          <a:xfrm>
            <a:off x="1029413" y="2570618"/>
            <a:ext cx="487680" cy="508000"/>
          </a:xfrm>
          <a:prstGeom prst="rightArrow">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ubtitle 14">
            <a:extLst>
              <a:ext uri="{FF2B5EF4-FFF2-40B4-BE49-F238E27FC236}">
                <a16:creationId xmlns:a16="http://schemas.microsoft.com/office/drawing/2014/main" id="{C567415F-EEA5-AE7B-E259-287AB88D8513}"/>
              </a:ext>
            </a:extLst>
          </p:cNvPr>
          <p:cNvSpPr txBox="1">
            <a:spLocks/>
          </p:cNvSpPr>
          <p:nvPr/>
        </p:nvSpPr>
        <p:spPr>
          <a:xfrm>
            <a:off x="475693" y="2642224"/>
            <a:ext cx="4988337" cy="6140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2"/>
                </a:solidFill>
              </a:rPr>
              <a:t>Annual Fund - SHARE</a:t>
            </a:r>
          </a:p>
        </p:txBody>
      </p:sp>
      <p:sp>
        <p:nvSpPr>
          <p:cNvPr id="12" name="Arrow: Right 11">
            <a:extLst>
              <a:ext uri="{FF2B5EF4-FFF2-40B4-BE49-F238E27FC236}">
                <a16:creationId xmlns:a16="http://schemas.microsoft.com/office/drawing/2014/main" id="{10830362-D31F-D338-309A-74C6483E1F7B}"/>
              </a:ext>
            </a:extLst>
          </p:cNvPr>
          <p:cNvSpPr/>
          <p:nvPr/>
        </p:nvSpPr>
        <p:spPr>
          <a:xfrm>
            <a:off x="4405073" y="2570618"/>
            <a:ext cx="487680" cy="508000"/>
          </a:xfrm>
          <a:prstGeom prst="rightArrow">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ubtitle 14">
            <a:extLst>
              <a:ext uri="{FF2B5EF4-FFF2-40B4-BE49-F238E27FC236}">
                <a16:creationId xmlns:a16="http://schemas.microsoft.com/office/drawing/2014/main" id="{1813055B-AC1B-BE09-E672-AE4D71A48E8C}"/>
              </a:ext>
            </a:extLst>
          </p:cNvPr>
          <p:cNvSpPr txBox="1">
            <a:spLocks/>
          </p:cNvSpPr>
          <p:nvPr/>
        </p:nvSpPr>
        <p:spPr>
          <a:xfrm>
            <a:off x="3904693" y="2642223"/>
            <a:ext cx="4988337" cy="6140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2"/>
                </a:solidFill>
              </a:rPr>
              <a:t>The Rotary Foundation</a:t>
            </a:r>
          </a:p>
        </p:txBody>
      </p:sp>
      <p:sp>
        <p:nvSpPr>
          <p:cNvPr id="17" name="Arrow: Right 16">
            <a:extLst>
              <a:ext uri="{FF2B5EF4-FFF2-40B4-BE49-F238E27FC236}">
                <a16:creationId xmlns:a16="http://schemas.microsoft.com/office/drawing/2014/main" id="{42959C49-A013-D5EC-E440-2ACAB46E2A35}"/>
              </a:ext>
            </a:extLst>
          </p:cNvPr>
          <p:cNvSpPr/>
          <p:nvPr/>
        </p:nvSpPr>
        <p:spPr>
          <a:xfrm>
            <a:off x="7887190" y="2534253"/>
            <a:ext cx="487680" cy="508000"/>
          </a:xfrm>
          <a:prstGeom prst="rightArrow">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ubtitle 14">
            <a:extLst>
              <a:ext uri="{FF2B5EF4-FFF2-40B4-BE49-F238E27FC236}">
                <a16:creationId xmlns:a16="http://schemas.microsoft.com/office/drawing/2014/main" id="{728C38DB-6023-90C6-62D7-C1F1F164E094}"/>
              </a:ext>
            </a:extLst>
          </p:cNvPr>
          <p:cNvSpPr txBox="1">
            <a:spLocks/>
          </p:cNvSpPr>
          <p:nvPr/>
        </p:nvSpPr>
        <p:spPr>
          <a:xfrm>
            <a:off x="7522099" y="2642222"/>
            <a:ext cx="4988337" cy="6140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2"/>
                </a:solidFill>
              </a:rPr>
              <a:t>Grants &amp; Rotary Impact</a:t>
            </a:r>
          </a:p>
        </p:txBody>
      </p:sp>
      <p:sp>
        <p:nvSpPr>
          <p:cNvPr id="23" name="Subtitle 14">
            <a:extLst>
              <a:ext uri="{FF2B5EF4-FFF2-40B4-BE49-F238E27FC236}">
                <a16:creationId xmlns:a16="http://schemas.microsoft.com/office/drawing/2014/main" id="{D3F41254-9868-91FF-D701-D939AB635611}"/>
              </a:ext>
            </a:extLst>
          </p:cNvPr>
          <p:cNvSpPr txBox="1">
            <a:spLocks/>
          </p:cNvSpPr>
          <p:nvPr/>
        </p:nvSpPr>
        <p:spPr>
          <a:xfrm>
            <a:off x="2736293" y="3492879"/>
            <a:ext cx="6156737" cy="8274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2"/>
                </a:solidFill>
              </a:rPr>
              <a:t>Some Rotary Foundation funds return to our district to support Rotary projects here at home.</a:t>
            </a:r>
          </a:p>
        </p:txBody>
      </p:sp>
      <p:sp>
        <p:nvSpPr>
          <p:cNvPr id="28" name="Rectangle: Rounded Corners 27">
            <a:extLst>
              <a:ext uri="{FF2B5EF4-FFF2-40B4-BE49-F238E27FC236}">
                <a16:creationId xmlns:a16="http://schemas.microsoft.com/office/drawing/2014/main" id="{51882289-A097-9DD4-16A8-6CA57E55FD49}"/>
              </a:ext>
            </a:extLst>
          </p:cNvPr>
          <p:cNvSpPr/>
          <p:nvPr/>
        </p:nvSpPr>
        <p:spPr>
          <a:xfrm>
            <a:off x="3650358" y="4251507"/>
            <a:ext cx="4328606" cy="1769893"/>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ubtitle 14">
            <a:extLst>
              <a:ext uri="{FF2B5EF4-FFF2-40B4-BE49-F238E27FC236}">
                <a16:creationId xmlns:a16="http://schemas.microsoft.com/office/drawing/2014/main" id="{252DAB68-7BB2-932F-3148-8AA317453A7C}"/>
              </a:ext>
            </a:extLst>
          </p:cNvPr>
          <p:cNvSpPr txBox="1">
            <a:spLocks/>
          </p:cNvSpPr>
          <p:nvPr/>
        </p:nvSpPr>
        <p:spPr>
          <a:xfrm>
            <a:off x="2736293" y="4556954"/>
            <a:ext cx="6156737" cy="8274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b="1" dirty="0">
                <a:solidFill>
                  <a:schemeClr val="bg2"/>
                </a:solidFill>
              </a:rPr>
              <a:t>Annual Fund-SHARE</a:t>
            </a:r>
          </a:p>
          <a:p>
            <a:pPr algn="ctr"/>
            <a:r>
              <a:rPr lang="en-US" sz="2000" b="1" dirty="0">
                <a:solidFill>
                  <a:schemeClr val="bg2"/>
                </a:solidFill>
              </a:rPr>
              <a:t>District Designated Funds</a:t>
            </a:r>
          </a:p>
          <a:p>
            <a:pPr algn="ctr"/>
            <a:r>
              <a:rPr lang="en-US" sz="2000" b="1" dirty="0">
                <a:solidFill>
                  <a:schemeClr val="bg2"/>
                </a:solidFill>
              </a:rPr>
              <a:t>World Fund</a:t>
            </a:r>
          </a:p>
        </p:txBody>
      </p:sp>
    </p:spTree>
    <p:custDataLst>
      <p:tags r:id="rId1"/>
    </p:custDataLst>
    <p:extLst>
      <p:ext uri="{BB962C8B-B14F-4D97-AF65-F5344CB8AC3E}">
        <p14:creationId xmlns:p14="http://schemas.microsoft.com/office/powerpoint/2010/main" val="2701964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7F036-8051-AC8C-47A9-91A91822F3B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D3C0724-B4B0-B1FA-B5E1-329876B881B6}"/>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D92139CB-A473-35CD-150F-2C6BEC75FE2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C03669BA-2C59-4F80-9988-D57A170253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9048" y="5740400"/>
            <a:ext cx="2182632" cy="1168779"/>
          </a:xfrm>
          <a:prstGeom prst="rect">
            <a:avLst/>
          </a:prstGeom>
        </p:spPr>
      </p:pic>
      <p:sp>
        <p:nvSpPr>
          <p:cNvPr id="5" name="Rectangle 4">
            <a:extLst>
              <a:ext uri="{FF2B5EF4-FFF2-40B4-BE49-F238E27FC236}">
                <a16:creationId xmlns:a16="http://schemas.microsoft.com/office/drawing/2014/main" id="{A819E5DE-8147-04B7-3064-7FD4408E69BD}"/>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3735A6EE-EC1F-0546-10C2-234362CCCA62}"/>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Three Ways to Make an Impact</a:t>
            </a:r>
          </a:p>
        </p:txBody>
      </p:sp>
      <p:sp>
        <p:nvSpPr>
          <p:cNvPr id="28" name="Rectangle: Rounded Corners 27">
            <a:extLst>
              <a:ext uri="{FF2B5EF4-FFF2-40B4-BE49-F238E27FC236}">
                <a16:creationId xmlns:a16="http://schemas.microsoft.com/office/drawing/2014/main" id="{C124EC18-69AF-3CC2-0778-6760462B76D3}"/>
              </a:ext>
            </a:extLst>
          </p:cNvPr>
          <p:cNvSpPr/>
          <p:nvPr/>
        </p:nvSpPr>
        <p:spPr>
          <a:xfrm>
            <a:off x="101823" y="2304997"/>
            <a:ext cx="3027457" cy="4441243"/>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ubtitle 14">
            <a:extLst>
              <a:ext uri="{FF2B5EF4-FFF2-40B4-BE49-F238E27FC236}">
                <a16:creationId xmlns:a16="http://schemas.microsoft.com/office/drawing/2014/main" id="{9DEC466D-BB8B-84CA-926D-E9B0F726F94F}"/>
              </a:ext>
            </a:extLst>
          </p:cNvPr>
          <p:cNvSpPr txBox="1">
            <a:spLocks/>
          </p:cNvSpPr>
          <p:nvPr/>
        </p:nvSpPr>
        <p:spPr>
          <a:xfrm>
            <a:off x="101823" y="2615248"/>
            <a:ext cx="3027457" cy="4009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1"/>
                </a:solidFill>
              </a:rPr>
              <a:t>Annual Fund-SHARE</a:t>
            </a:r>
          </a:p>
          <a:p>
            <a:pPr marL="0" indent="0" algn="ctr">
              <a:buNone/>
            </a:pPr>
            <a:r>
              <a:rPr lang="en-US" sz="2000" b="1" i="1" dirty="0">
                <a:solidFill>
                  <a:schemeClr val="bg2"/>
                </a:solidFill>
              </a:rPr>
              <a:t>Our primary annual giving priority</a:t>
            </a:r>
            <a:endParaRPr lang="en-US" sz="2000" b="1" dirty="0">
              <a:solidFill>
                <a:schemeClr val="bg2"/>
              </a:solidFill>
            </a:endParaRPr>
          </a:p>
          <a:p>
            <a:pPr marL="0" indent="0" algn="ctr">
              <a:buNone/>
            </a:pPr>
            <a:endParaRPr lang="en-US" sz="2000" b="1" i="1" dirty="0">
              <a:solidFill>
                <a:schemeClr val="bg2"/>
              </a:solidFill>
            </a:endParaRPr>
          </a:p>
          <a:p>
            <a:pPr marL="0" indent="0" algn="ctr">
              <a:buNone/>
            </a:pPr>
            <a:r>
              <a:rPr lang="en-US" sz="2000" b="1" dirty="0">
                <a:solidFill>
                  <a:schemeClr val="bg2"/>
                </a:solidFill>
              </a:rPr>
              <a:t>Supports Rotary’s work and future grant funding.</a:t>
            </a:r>
          </a:p>
        </p:txBody>
      </p:sp>
      <p:sp>
        <p:nvSpPr>
          <p:cNvPr id="7" name="Rectangle: Rounded Corners 6">
            <a:extLst>
              <a:ext uri="{FF2B5EF4-FFF2-40B4-BE49-F238E27FC236}">
                <a16:creationId xmlns:a16="http://schemas.microsoft.com/office/drawing/2014/main" id="{8D53D036-EAF9-8D08-5426-833A3C60CA2A}"/>
              </a:ext>
            </a:extLst>
          </p:cNvPr>
          <p:cNvSpPr/>
          <p:nvPr/>
        </p:nvSpPr>
        <p:spPr>
          <a:xfrm>
            <a:off x="3383503" y="2304997"/>
            <a:ext cx="3027457" cy="4441243"/>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ubtitle 14">
            <a:extLst>
              <a:ext uri="{FF2B5EF4-FFF2-40B4-BE49-F238E27FC236}">
                <a16:creationId xmlns:a16="http://schemas.microsoft.com/office/drawing/2014/main" id="{436D857D-B478-862F-EB80-81BB475251B9}"/>
              </a:ext>
            </a:extLst>
          </p:cNvPr>
          <p:cNvSpPr txBox="1">
            <a:spLocks/>
          </p:cNvSpPr>
          <p:nvPr/>
        </p:nvSpPr>
        <p:spPr>
          <a:xfrm>
            <a:off x="3363183" y="2615248"/>
            <a:ext cx="3027457" cy="4009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1"/>
                </a:solidFill>
              </a:rPr>
              <a:t>PolioPlus</a:t>
            </a:r>
          </a:p>
          <a:p>
            <a:pPr marL="0" indent="0" algn="ctr">
              <a:buNone/>
            </a:pPr>
            <a:r>
              <a:rPr lang="en-US" sz="2000" b="1" i="1" dirty="0">
                <a:solidFill>
                  <a:schemeClr val="bg2"/>
                </a:solidFill>
              </a:rPr>
              <a:t>Finish what Rotary started</a:t>
            </a:r>
            <a:endParaRPr lang="en-US" sz="2000" b="1" dirty="0">
              <a:solidFill>
                <a:schemeClr val="bg2"/>
              </a:solidFill>
            </a:endParaRPr>
          </a:p>
          <a:p>
            <a:pPr marL="0" indent="0" algn="ctr">
              <a:buNone/>
            </a:pPr>
            <a:endParaRPr lang="en-US" sz="2000" b="1" i="1" dirty="0">
              <a:solidFill>
                <a:schemeClr val="bg2"/>
              </a:solidFill>
            </a:endParaRPr>
          </a:p>
          <a:p>
            <a:pPr marL="0" indent="0" algn="ctr">
              <a:buNone/>
            </a:pPr>
            <a:r>
              <a:rPr lang="en-US" sz="2000" b="1" dirty="0">
                <a:solidFill>
                  <a:schemeClr val="bg2"/>
                </a:solidFill>
              </a:rPr>
              <a:t>The Gates Foundation contributes $2 for every $1 Rotary commits to polio eradication.</a:t>
            </a:r>
          </a:p>
        </p:txBody>
      </p:sp>
      <p:sp>
        <p:nvSpPr>
          <p:cNvPr id="18" name="Rectangle: Rounded Corners 17">
            <a:extLst>
              <a:ext uri="{FF2B5EF4-FFF2-40B4-BE49-F238E27FC236}">
                <a16:creationId xmlns:a16="http://schemas.microsoft.com/office/drawing/2014/main" id="{CDFCDE55-2BC9-F6A8-05BE-20F3A92A86AE}"/>
              </a:ext>
            </a:extLst>
          </p:cNvPr>
          <p:cNvSpPr/>
          <p:nvPr/>
        </p:nvSpPr>
        <p:spPr>
          <a:xfrm>
            <a:off x="6624543" y="2288456"/>
            <a:ext cx="3027457" cy="4441243"/>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ubtitle 14">
            <a:extLst>
              <a:ext uri="{FF2B5EF4-FFF2-40B4-BE49-F238E27FC236}">
                <a16:creationId xmlns:a16="http://schemas.microsoft.com/office/drawing/2014/main" id="{20BBE2D8-B1FC-DC96-BE24-C2B384325720}"/>
              </a:ext>
            </a:extLst>
          </p:cNvPr>
          <p:cNvSpPr txBox="1">
            <a:spLocks/>
          </p:cNvSpPr>
          <p:nvPr/>
        </p:nvSpPr>
        <p:spPr>
          <a:xfrm>
            <a:off x="6624543" y="2598707"/>
            <a:ext cx="3027457" cy="4009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1"/>
                </a:solidFill>
              </a:rPr>
              <a:t>Endowment</a:t>
            </a:r>
          </a:p>
          <a:p>
            <a:pPr marL="0" indent="0" algn="ctr">
              <a:buNone/>
            </a:pPr>
            <a:r>
              <a:rPr lang="en-US" sz="2000" b="1" i="1" dirty="0">
                <a:solidFill>
                  <a:schemeClr val="bg2"/>
                </a:solidFill>
              </a:rPr>
              <a:t>Your Rotary legacy</a:t>
            </a:r>
            <a:endParaRPr lang="en-US" sz="2000" b="1" dirty="0">
              <a:solidFill>
                <a:schemeClr val="bg2"/>
              </a:solidFill>
            </a:endParaRPr>
          </a:p>
          <a:p>
            <a:pPr marL="0" indent="0" algn="ctr">
              <a:buNone/>
            </a:pPr>
            <a:endParaRPr lang="en-US" sz="2000" b="1" i="1" dirty="0">
              <a:solidFill>
                <a:schemeClr val="bg2"/>
              </a:solidFill>
            </a:endParaRPr>
          </a:p>
          <a:p>
            <a:pPr marL="0" indent="0" algn="ctr">
              <a:buNone/>
            </a:pPr>
            <a:endParaRPr lang="en-US" sz="2000" b="1" i="1" dirty="0">
              <a:solidFill>
                <a:schemeClr val="bg2"/>
              </a:solidFill>
            </a:endParaRPr>
          </a:p>
          <a:p>
            <a:pPr marL="0" indent="0" algn="ctr">
              <a:buNone/>
            </a:pPr>
            <a:r>
              <a:rPr lang="en-US" sz="2000" b="1" dirty="0">
                <a:solidFill>
                  <a:schemeClr val="bg2"/>
                </a:solidFill>
              </a:rPr>
              <a:t>Create lasting support for Rotary’s work.</a:t>
            </a:r>
          </a:p>
        </p:txBody>
      </p:sp>
    </p:spTree>
    <p:custDataLst>
      <p:tags r:id="rId1"/>
    </p:custDataLst>
    <p:extLst>
      <p:ext uri="{BB962C8B-B14F-4D97-AF65-F5344CB8AC3E}">
        <p14:creationId xmlns:p14="http://schemas.microsoft.com/office/powerpoint/2010/main" val="178211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D80E9-1F9B-4B16-5F01-F85EF8B477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7BBDF2-82BE-CACC-8D15-5C47F143B65C}"/>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ECB5CBE5-D8B7-DCA5-2F92-CDCF297CA2BF}"/>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A63DA937-076E-C4C0-C9BD-811B2B525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9048" y="5740400"/>
            <a:ext cx="2182632" cy="1168779"/>
          </a:xfrm>
          <a:prstGeom prst="rect">
            <a:avLst/>
          </a:prstGeom>
        </p:spPr>
      </p:pic>
      <p:sp>
        <p:nvSpPr>
          <p:cNvPr id="5" name="Rectangle 4">
            <a:extLst>
              <a:ext uri="{FF2B5EF4-FFF2-40B4-BE49-F238E27FC236}">
                <a16:creationId xmlns:a16="http://schemas.microsoft.com/office/drawing/2014/main" id="{FEC089CC-0160-68BE-8C11-83107BA80563}"/>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177F70F2-AF05-B857-B0EA-1E1927850B5F}"/>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Every Gift Matters</a:t>
            </a:r>
          </a:p>
        </p:txBody>
      </p:sp>
      <p:graphicFrame>
        <p:nvGraphicFramePr>
          <p:cNvPr id="2" name="Table 1">
            <a:extLst>
              <a:ext uri="{FF2B5EF4-FFF2-40B4-BE49-F238E27FC236}">
                <a16:creationId xmlns:a16="http://schemas.microsoft.com/office/drawing/2014/main" id="{27393F44-4D93-1AA2-2CF7-5310F3328EA7}"/>
              </a:ext>
            </a:extLst>
          </p:cNvPr>
          <p:cNvGraphicFramePr>
            <a:graphicFrameLocks noGrp="1"/>
          </p:cNvGraphicFramePr>
          <p:nvPr>
            <p:extLst>
              <p:ext uri="{D42A27DB-BD31-4B8C-83A1-F6EECF244321}">
                <p14:modId xmlns:p14="http://schemas.microsoft.com/office/powerpoint/2010/main" val="3785813859"/>
              </p:ext>
            </p:extLst>
          </p:nvPr>
        </p:nvGraphicFramePr>
        <p:xfrm>
          <a:off x="2113280" y="2413846"/>
          <a:ext cx="8128000" cy="185420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val="1652629560"/>
                    </a:ext>
                  </a:extLst>
                </a:gridCol>
                <a:gridCol w="4064000">
                  <a:extLst>
                    <a:ext uri="{9D8B030D-6E8A-4147-A177-3AD203B41FA5}">
                      <a16:colId xmlns:a16="http://schemas.microsoft.com/office/drawing/2014/main" val="3465779410"/>
                    </a:ext>
                  </a:extLst>
                </a:gridCol>
              </a:tblGrid>
              <a:tr h="370840">
                <a:tc>
                  <a:txBody>
                    <a:bodyPr/>
                    <a:lstStyle/>
                    <a:p>
                      <a:r>
                        <a:rPr lang="en-US" dirty="0"/>
                        <a:t>Monthly Gift</a:t>
                      </a:r>
                    </a:p>
                  </a:txBody>
                  <a:tcPr/>
                </a:tc>
                <a:tc>
                  <a:txBody>
                    <a:bodyPr/>
                    <a:lstStyle/>
                    <a:p>
                      <a:r>
                        <a:rPr lang="en-US" dirty="0"/>
                        <a:t>Annual Impact</a:t>
                      </a:r>
                    </a:p>
                  </a:txBody>
                  <a:tcPr/>
                </a:tc>
                <a:extLst>
                  <a:ext uri="{0D108BD9-81ED-4DB2-BD59-A6C34878D82A}">
                    <a16:rowId xmlns:a16="http://schemas.microsoft.com/office/drawing/2014/main" val="1329327935"/>
                  </a:ext>
                </a:extLst>
              </a:tr>
              <a:tr h="370840">
                <a:tc>
                  <a:txBody>
                    <a:bodyPr/>
                    <a:lstStyle/>
                    <a:p>
                      <a:r>
                        <a:rPr lang="en-US" dirty="0"/>
                        <a:t>$10</a:t>
                      </a:r>
                    </a:p>
                  </a:txBody>
                  <a:tcPr/>
                </a:tc>
                <a:tc>
                  <a:txBody>
                    <a:bodyPr/>
                    <a:lstStyle/>
                    <a:p>
                      <a:r>
                        <a:rPr lang="en-US" dirty="0"/>
                        <a:t>$120</a:t>
                      </a:r>
                    </a:p>
                  </a:txBody>
                  <a:tcPr/>
                </a:tc>
                <a:extLst>
                  <a:ext uri="{0D108BD9-81ED-4DB2-BD59-A6C34878D82A}">
                    <a16:rowId xmlns:a16="http://schemas.microsoft.com/office/drawing/2014/main" val="904244675"/>
                  </a:ext>
                </a:extLst>
              </a:tr>
              <a:tr h="370840">
                <a:tc>
                  <a:txBody>
                    <a:bodyPr/>
                    <a:lstStyle/>
                    <a:p>
                      <a:r>
                        <a:rPr lang="en-US" dirty="0"/>
                        <a:t>$25</a:t>
                      </a:r>
                    </a:p>
                  </a:txBody>
                  <a:tcPr/>
                </a:tc>
                <a:tc>
                  <a:txBody>
                    <a:bodyPr/>
                    <a:lstStyle/>
                    <a:p>
                      <a:r>
                        <a:rPr lang="en-US" dirty="0"/>
                        <a:t>$300</a:t>
                      </a:r>
                    </a:p>
                  </a:txBody>
                  <a:tcPr/>
                </a:tc>
                <a:extLst>
                  <a:ext uri="{0D108BD9-81ED-4DB2-BD59-A6C34878D82A}">
                    <a16:rowId xmlns:a16="http://schemas.microsoft.com/office/drawing/2014/main" val="4253222409"/>
                  </a:ext>
                </a:extLst>
              </a:tr>
              <a:tr h="370840">
                <a:tc>
                  <a:txBody>
                    <a:bodyPr/>
                    <a:lstStyle/>
                    <a:p>
                      <a:r>
                        <a:rPr lang="en-US" dirty="0"/>
                        <a:t>$50</a:t>
                      </a:r>
                    </a:p>
                  </a:txBody>
                  <a:tcPr/>
                </a:tc>
                <a:tc>
                  <a:txBody>
                    <a:bodyPr/>
                    <a:lstStyle/>
                    <a:p>
                      <a:r>
                        <a:rPr lang="en-US" dirty="0"/>
                        <a:t>$600</a:t>
                      </a:r>
                    </a:p>
                  </a:txBody>
                  <a:tcPr/>
                </a:tc>
                <a:extLst>
                  <a:ext uri="{0D108BD9-81ED-4DB2-BD59-A6C34878D82A}">
                    <a16:rowId xmlns:a16="http://schemas.microsoft.com/office/drawing/2014/main" val="118287847"/>
                  </a:ext>
                </a:extLst>
              </a:tr>
              <a:tr h="370840">
                <a:tc>
                  <a:txBody>
                    <a:bodyPr/>
                    <a:lstStyle/>
                    <a:p>
                      <a:r>
                        <a:rPr lang="en-US" dirty="0"/>
                        <a:t>$84</a:t>
                      </a:r>
                    </a:p>
                  </a:txBody>
                  <a:tcPr/>
                </a:tc>
                <a:tc>
                  <a:txBody>
                    <a:bodyPr/>
                    <a:lstStyle/>
                    <a:p>
                      <a:r>
                        <a:rPr lang="en-US" dirty="0"/>
                        <a:t>~$1000</a:t>
                      </a:r>
                    </a:p>
                  </a:txBody>
                  <a:tcPr/>
                </a:tc>
                <a:extLst>
                  <a:ext uri="{0D108BD9-81ED-4DB2-BD59-A6C34878D82A}">
                    <a16:rowId xmlns:a16="http://schemas.microsoft.com/office/drawing/2014/main" val="4018004827"/>
                  </a:ext>
                </a:extLst>
              </a:tr>
            </a:tbl>
          </a:graphicData>
        </a:graphic>
      </p:graphicFrame>
      <p:sp>
        <p:nvSpPr>
          <p:cNvPr id="4" name="Text Placeholder 15">
            <a:extLst>
              <a:ext uri="{FF2B5EF4-FFF2-40B4-BE49-F238E27FC236}">
                <a16:creationId xmlns:a16="http://schemas.microsoft.com/office/drawing/2014/main" id="{5FDB7160-AFA3-0CB8-FF4E-1C0BEB118C9B}"/>
              </a:ext>
            </a:extLst>
          </p:cNvPr>
          <p:cNvSpPr txBox="1">
            <a:spLocks/>
          </p:cNvSpPr>
          <p:nvPr/>
        </p:nvSpPr>
        <p:spPr>
          <a:xfrm>
            <a:off x="2113280" y="4526193"/>
            <a:ext cx="8128000" cy="1021168"/>
          </a:xfrm>
          <a:prstGeom prst="rect">
            <a:avLst/>
          </a:prstGeom>
          <a:ln w="38100">
            <a:solidFill>
              <a:schemeClr val="accent3"/>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Participation matters more than everyone giving the same amount.</a:t>
            </a:r>
          </a:p>
        </p:txBody>
      </p:sp>
    </p:spTree>
    <p:custDataLst>
      <p:tags r:id="rId1"/>
    </p:custDataLst>
    <p:extLst>
      <p:ext uri="{BB962C8B-B14F-4D97-AF65-F5344CB8AC3E}">
        <p14:creationId xmlns:p14="http://schemas.microsoft.com/office/powerpoint/2010/main" val="3076482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7DB51-E656-F572-D6A1-C06F2E4F7E5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B9FDC53-5B29-44E2-FEB1-0022A7A61F23}"/>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928A782E-ADC2-DBDF-2106-A4EDEBA00A02}"/>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FD69B418-412C-C710-F446-68887D6B2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5" name="Rectangle 4">
            <a:extLst>
              <a:ext uri="{FF2B5EF4-FFF2-40B4-BE49-F238E27FC236}">
                <a16:creationId xmlns:a16="http://schemas.microsoft.com/office/drawing/2014/main" id="{93DDD9DC-5669-BEFE-6CFB-8F59FCB33BBA}"/>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63510C36-92EB-054B-D573-6A7F1AC1C452}"/>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Presidents: Build a Culture of Giving</a:t>
            </a:r>
          </a:p>
        </p:txBody>
      </p:sp>
      <p:sp>
        <p:nvSpPr>
          <p:cNvPr id="23" name="Subtitle 14">
            <a:extLst>
              <a:ext uri="{FF2B5EF4-FFF2-40B4-BE49-F238E27FC236}">
                <a16:creationId xmlns:a16="http://schemas.microsoft.com/office/drawing/2014/main" id="{182BDF3D-9808-784A-46F8-C03EFB05B4BB}"/>
              </a:ext>
            </a:extLst>
          </p:cNvPr>
          <p:cNvSpPr txBox="1">
            <a:spLocks/>
          </p:cNvSpPr>
          <p:nvPr/>
        </p:nvSpPr>
        <p:spPr>
          <a:xfrm>
            <a:off x="101823" y="2364318"/>
            <a:ext cx="11988353" cy="13039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2"/>
                </a:solidFill>
              </a:rPr>
              <a:t>You don’t need to become a Foundation expert. </a:t>
            </a:r>
          </a:p>
          <a:p>
            <a:pPr marL="0" indent="0" algn="ctr">
              <a:buNone/>
            </a:pPr>
            <a:r>
              <a:rPr lang="en-US" b="1" dirty="0">
                <a:solidFill>
                  <a:schemeClr val="bg2"/>
                </a:solidFill>
              </a:rPr>
              <a:t>You need to create opportunities for your members to connect with it.</a:t>
            </a:r>
          </a:p>
        </p:txBody>
      </p:sp>
      <p:sp>
        <p:nvSpPr>
          <p:cNvPr id="28" name="Rectangle: Rounded Corners 27">
            <a:extLst>
              <a:ext uri="{FF2B5EF4-FFF2-40B4-BE49-F238E27FC236}">
                <a16:creationId xmlns:a16="http://schemas.microsoft.com/office/drawing/2014/main" id="{47083514-6071-4926-4032-D09441BC41C6}"/>
              </a:ext>
            </a:extLst>
          </p:cNvPr>
          <p:cNvSpPr/>
          <p:nvPr/>
        </p:nvSpPr>
        <p:spPr>
          <a:xfrm>
            <a:off x="1970319" y="3528181"/>
            <a:ext cx="7935686" cy="2339219"/>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ubtitle 14">
            <a:extLst>
              <a:ext uri="{FF2B5EF4-FFF2-40B4-BE49-F238E27FC236}">
                <a16:creationId xmlns:a16="http://schemas.microsoft.com/office/drawing/2014/main" id="{7E071BF8-16B8-E518-6E85-7CB5CA61CAA5}"/>
              </a:ext>
            </a:extLst>
          </p:cNvPr>
          <p:cNvSpPr txBox="1">
            <a:spLocks/>
          </p:cNvSpPr>
          <p:nvPr/>
        </p:nvSpPr>
        <p:spPr>
          <a:xfrm>
            <a:off x="2046518" y="3901243"/>
            <a:ext cx="7750629" cy="2216531"/>
          </a:xfrm>
          <a:prstGeom prst="rect">
            <a:avLst/>
          </a:prstGeom>
        </p:spPr>
        <p:txBody>
          <a:bodyPr numCol="2"/>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b="1" dirty="0">
                <a:solidFill>
                  <a:schemeClr val="bg2"/>
                </a:solidFill>
              </a:rPr>
              <a:t>Set and communicate your club’s Foundation goal</a:t>
            </a:r>
          </a:p>
          <a:p>
            <a:pPr algn="ctr"/>
            <a:r>
              <a:rPr lang="en-US" sz="2000" b="1" dirty="0">
                <a:solidFill>
                  <a:schemeClr val="bg2"/>
                </a:solidFill>
              </a:rPr>
              <a:t>Personally invite every member to participate</a:t>
            </a:r>
          </a:p>
          <a:p>
            <a:pPr algn="ctr"/>
            <a:r>
              <a:rPr lang="en-US" sz="2000" b="1" dirty="0">
                <a:solidFill>
                  <a:schemeClr val="bg2"/>
                </a:solidFill>
              </a:rPr>
              <a:t>Encourage recurring giving through Rotary Direct</a:t>
            </a:r>
          </a:p>
          <a:p>
            <a:pPr algn="ctr"/>
            <a:r>
              <a:rPr lang="en-US" sz="2000" b="1" dirty="0">
                <a:solidFill>
                  <a:schemeClr val="bg2"/>
                </a:solidFill>
              </a:rPr>
              <a:t>Share Foundation impact stories throughout the year</a:t>
            </a:r>
          </a:p>
          <a:p>
            <a:pPr algn="ctr"/>
            <a:r>
              <a:rPr lang="en-US" sz="2000" b="1" dirty="0">
                <a:solidFill>
                  <a:schemeClr val="bg2"/>
                </a:solidFill>
              </a:rPr>
              <a:t>Celebrate donor milestones</a:t>
            </a:r>
          </a:p>
          <a:p>
            <a:pPr algn="ctr"/>
            <a:r>
              <a:rPr lang="en-US" sz="2000" b="1" dirty="0">
                <a:solidFill>
                  <a:schemeClr val="bg2"/>
                </a:solidFill>
              </a:rPr>
              <a:t>Identify members ready for Paul Harris Society or legacy giving</a:t>
            </a:r>
          </a:p>
        </p:txBody>
      </p:sp>
      <p:sp>
        <p:nvSpPr>
          <p:cNvPr id="7" name="Subtitle 14">
            <a:extLst>
              <a:ext uri="{FF2B5EF4-FFF2-40B4-BE49-F238E27FC236}">
                <a16:creationId xmlns:a16="http://schemas.microsoft.com/office/drawing/2014/main" id="{75D171E1-1144-B97A-76D6-22C005B15E6F}"/>
              </a:ext>
            </a:extLst>
          </p:cNvPr>
          <p:cNvSpPr txBox="1">
            <a:spLocks/>
          </p:cNvSpPr>
          <p:nvPr/>
        </p:nvSpPr>
        <p:spPr>
          <a:xfrm>
            <a:off x="4561114" y="3549599"/>
            <a:ext cx="2429693" cy="6140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accent1"/>
                </a:solidFill>
              </a:rPr>
              <a:t>During 2026-27:</a:t>
            </a:r>
          </a:p>
        </p:txBody>
      </p:sp>
    </p:spTree>
    <p:custDataLst>
      <p:tags r:id="rId1"/>
    </p:custDataLst>
    <p:extLst>
      <p:ext uri="{BB962C8B-B14F-4D97-AF65-F5344CB8AC3E}">
        <p14:creationId xmlns:p14="http://schemas.microsoft.com/office/powerpoint/2010/main" val="1092336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0EF4-1E4A-5C3B-8730-A8C9403DD0F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9E5B5D9-27D8-5C69-A9B5-E269CCC0E79D}"/>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AB85982C-AC4B-6128-130B-FC9F3C96CA95}"/>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043295D4-2E67-F946-C7B9-C58DFC6345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5" name="Rectangle 4">
            <a:extLst>
              <a:ext uri="{FF2B5EF4-FFF2-40B4-BE49-F238E27FC236}">
                <a16:creationId xmlns:a16="http://schemas.microsoft.com/office/drawing/2014/main" id="{C96C8C6B-6456-4586-730C-2DE233656F78}"/>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5F7C6608-6051-25B7-EB0C-8642D8DCE564}"/>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The Challenge: Invite Every Rotarian</a:t>
            </a:r>
          </a:p>
          <a:p>
            <a:pPr marL="0" indent="0" algn="ctr">
              <a:buNone/>
            </a:pPr>
            <a:endParaRPr lang="en-US" sz="4800" b="1" dirty="0">
              <a:solidFill>
                <a:schemeClr val="bg1"/>
              </a:solidFill>
              <a:latin typeface="Arial" panose="020B0604020202020204" pitchFamily="34" charset="0"/>
              <a:cs typeface="Arial" panose="020B0604020202020204" pitchFamily="34" charset="0"/>
            </a:endParaRPr>
          </a:p>
        </p:txBody>
      </p:sp>
      <p:sp>
        <p:nvSpPr>
          <p:cNvPr id="23" name="Subtitle 14">
            <a:extLst>
              <a:ext uri="{FF2B5EF4-FFF2-40B4-BE49-F238E27FC236}">
                <a16:creationId xmlns:a16="http://schemas.microsoft.com/office/drawing/2014/main" id="{8898D4EA-7542-9BB5-B1DF-E9AF4439B4E8}"/>
              </a:ext>
            </a:extLst>
          </p:cNvPr>
          <p:cNvSpPr txBox="1">
            <a:spLocks/>
          </p:cNvSpPr>
          <p:nvPr/>
        </p:nvSpPr>
        <p:spPr>
          <a:xfrm>
            <a:off x="101823" y="2364318"/>
            <a:ext cx="11988353" cy="13039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2"/>
                </a:solidFill>
              </a:rPr>
              <a:t>Before our next President/AG Meeting in November:</a:t>
            </a:r>
          </a:p>
        </p:txBody>
      </p:sp>
      <p:sp>
        <p:nvSpPr>
          <p:cNvPr id="28" name="Rectangle: Rounded Corners 27">
            <a:extLst>
              <a:ext uri="{FF2B5EF4-FFF2-40B4-BE49-F238E27FC236}">
                <a16:creationId xmlns:a16="http://schemas.microsoft.com/office/drawing/2014/main" id="{DB6F714A-5848-D21D-C5DA-448C206A0F36}"/>
              </a:ext>
            </a:extLst>
          </p:cNvPr>
          <p:cNvSpPr/>
          <p:nvPr/>
        </p:nvSpPr>
        <p:spPr>
          <a:xfrm>
            <a:off x="2286003" y="2979887"/>
            <a:ext cx="7358738" cy="1715012"/>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ubtitle 14">
            <a:extLst>
              <a:ext uri="{FF2B5EF4-FFF2-40B4-BE49-F238E27FC236}">
                <a16:creationId xmlns:a16="http://schemas.microsoft.com/office/drawing/2014/main" id="{156E9016-53B4-B7FD-5FD5-D8BA4CF1D104}"/>
              </a:ext>
            </a:extLst>
          </p:cNvPr>
          <p:cNvSpPr txBox="1">
            <a:spLocks/>
          </p:cNvSpPr>
          <p:nvPr/>
        </p:nvSpPr>
        <p:spPr>
          <a:xfrm>
            <a:off x="2841172" y="3001303"/>
            <a:ext cx="6802404" cy="15636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rabicPeriod"/>
            </a:pPr>
            <a:r>
              <a:rPr lang="en-US" sz="2000" b="1" dirty="0">
                <a:solidFill>
                  <a:schemeClr val="accent1"/>
                </a:solidFill>
              </a:rPr>
              <a:t>Review your club’s current Foundation giving.</a:t>
            </a:r>
          </a:p>
          <a:p>
            <a:pPr marL="457200" indent="-457200" algn="just">
              <a:buFont typeface="+mj-lt"/>
              <a:buAutoNum type="arabicPeriod"/>
            </a:pPr>
            <a:r>
              <a:rPr lang="en-US" sz="2000" b="1" dirty="0">
                <a:solidFill>
                  <a:schemeClr val="accent1"/>
                </a:solidFill>
              </a:rPr>
              <a:t>Confirm your 2026-27 Annual Fund goal.</a:t>
            </a:r>
          </a:p>
          <a:p>
            <a:pPr marL="457200" indent="-457200" algn="just">
              <a:buFont typeface="+mj-lt"/>
              <a:buAutoNum type="arabicPeriod"/>
            </a:pPr>
            <a:r>
              <a:rPr lang="en-US" sz="2000" b="1" dirty="0">
                <a:solidFill>
                  <a:schemeClr val="accent1"/>
                </a:solidFill>
              </a:rPr>
              <a:t>Make your own personally meaningful gift.</a:t>
            </a:r>
          </a:p>
          <a:p>
            <a:pPr marL="457200" indent="-457200" algn="just">
              <a:buFont typeface="+mj-lt"/>
              <a:buAutoNum type="arabicPeriod"/>
            </a:pPr>
            <a:r>
              <a:rPr lang="en-US" sz="2000" b="1" dirty="0">
                <a:solidFill>
                  <a:schemeClr val="accent1"/>
                </a:solidFill>
              </a:rPr>
              <a:t>Invite every member of your club to participate.</a:t>
            </a:r>
          </a:p>
        </p:txBody>
      </p:sp>
      <p:sp>
        <p:nvSpPr>
          <p:cNvPr id="4" name="Subtitle 14">
            <a:extLst>
              <a:ext uri="{FF2B5EF4-FFF2-40B4-BE49-F238E27FC236}">
                <a16:creationId xmlns:a16="http://schemas.microsoft.com/office/drawing/2014/main" id="{6F061201-2011-C72C-5EDD-7AB108A3F042}"/>
              </a:ext>
            </a:extLst>
          </p:cNvPr>
          <p:cNvSpPr txBox="1">
            <a:spLocks/>
          </p:cNvSpPr>
          <p:nvPr/>
        </p:nvSpPr>
        <p:spPr>
          <a:xfrm>
            <a:off x="101823" y="4797258"/>
            <a:ext cx="11988353" cy="13039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bg2"/>
                </a:solidFill>
              </a:rPr>
              <a:t>Our goal isn’t for every Rotarian to give the same amount. Our goal is for every Rotarian to </a:t>
            </a:r>
            <a:r>
              <a:rPr lang="en-US" sz="2400" b="1" dirty="0">
                <a:solidFill>
                  <a:schemeClr val="bg2"/>
                </a:solidFill>
              </a:rPr>
              <a:t>understand the impact of The Rotary Foundation, be personally invited to give, and participate at a level meaningful to them.</a:t>
            </a:r>
          </a:p>
        </p:txBody>
      </p:sp>
    </p:spTree>
    <p:custDataLst>
      <p:tags r:id="rId1"/>
    </p:custDataLst>
    <p:extLst>
      <p:ext uri="{BB962C8B-B14F-4D97-AF65-F5344CB8AC3E}">
        <p14:creationId xmlns:p14="http://schemas.microsoft.com/office/powerpoint/2010/main" val="50427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FE41-EE05-A879-855B-6364D674823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E46036E-5F34-0C53-62E0-61D46CCEE7FC}"/>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88C63382-ABF6-161B-25D6-C8EBC83F3C30}"/>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3" name="Picture 2">
            <a:extLst>
              <a:ext uri="{FF2B5EF4-FFF2-40B4-BE49-F238E27FC236}">
                <a16:creationId xmlns:a16="http://schemas.microsoft.com/office/drawing/2014/main" id="{A5771312-45D3-AC0F-9B1A-3D07D68E4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1690" y="5345552"/>
            <a:ext cx="2919990" cy="1563627"/>
          </a:xfrm>
          <a:prstGeom prst="rect">
            <a:avLst/>
          </a:prstGeom>
        </p:spPr>
      </p:pic>
      <p:sp>
        <p:nvSpPr>
          <p:cNvPr id="5" name="Rectangle 4">
            <a:extLst>
              <a:ext uri="{FF2B5EF4-FFF2-40B4-BE49-F238E27FC236}">
                <a16:creationId xmlns:a16="http://schemas.microsoft.com/office/drawing/2014/main" id="{C978EB13-7975-A1CF-D21E-C400D5D821B7}"/>
              </a:ext>
            </a:extLst>
          </p:cNvPr>
          <p:cNvSpPr/>
          <p:nvPr/>
        </p:nvSpPr>
        <p:spPr>
          <a:xfrm>
            <a:off x="0" y="-15961"/>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sp>
        <p:nvSpPr>
          <p:cNvPr id="9" name="Subtitle 3">
            <a:extLst>
              <a:ext uri="{FF2B5EF4-FFF2-40B4-BE49-F238E27FC236}">
                <a16:creationId xmlns:a16="http://schemas.microsoft.com/office/drawing/2014/main" id="{0335E267-A978-99DC-F691-369F760E1035}"/>
              </a:ext>
            </a:extLst>
          </p:cNvPr>
          <p:cNvSpPr txBox="1">
            <a:spLocks/>
          </p:cNvSpPr>
          <p:nvPr/>
        </p:nvSpPr>
        <p:spPr>
          <a:xfrm>
            <a:off x="-101823" y="856161"/>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Foundation Dinner</a:t>
            </a:r>
          </a:p>
          <a:p>
            <a:pPr marL="0" indent="0" algn="ctr">
              <a:buNone/>
            </a:pPr>
            <a:endParaRPr lang="en-US" sz="4800" b="1" dirty="0">
              <a:solidFill>
                <a:schemeClr val="bg1"/>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8C0FA0A-219C-D67E-4836-7A67D02EE7B2}"/>
              </a:ext>
            </a:extLst>
          </p:cNvPr>
          <p:cNvSpPr/>
          <p:nvPr/>
        </p:nvSpPr>
        <p:spPr>
          <a:xfrm>
            <a:off x="7206343" y="2426495"/>
            <a:ext cx="4267200" cy="3021952"/>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ubtitle 14">
            <a:extLst>
              <a:ext uri="{FF2B5EF4-FFF2-40B4-BE49-F238E27FC236}">
                <a16:creationId xmlns:a16="http://schemas.microsoft.com/office/drawing/2014/main" id="{D3F9DA24-E0DB-5183-2E96-07652940BFAB}"/>
              </a:ext>
            </a:extLst>
          </p:cNvPr>
          <p:cNvSpPr txBox="1">
            <a:spLocks/>
          </p:cNvSpPr>
          <p:nvPr/>
        </p:nvSpPr>
        <p:spPr>
          <a:xfrm>
            <a:off x="7445829" y="2730943"/>
            <a:ext cx="3864428" cy="32797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accent1"/>
                </a:solidFill>
              </a:rPr>
              <a:t>WHERE: Country Club of York</a:t>
            </a:r>
          </a:p>
          <a:p>
            <a:pPr marL="0" indent="0">
              <a:buNone/>
            </a:pPr>
            <a:r>
              <a:rPr lang="en-US" sz="2000" b="1" dirty="0">
                <a:solidFill>
                  <a:schemeClr val="accent1"/>
                </a:solidFill>
              </a:rPr>
              <a:t>WHAT: Cocktail Reception, Dinner &amp; Program </a:t>
            </a:r>
            <a:br>
              <a:rPr lang="en-US" sz="2000" b="1" dirty="0">
                <a:solidFill>
                  <a:schemeClr val="accent1"/>
                </a:solidFill>
              </a:rPr>
            </a:br>
            <a:r>
              <a:rPr lang="en-US" sz="2000" dirty="0">
                <a:solidFill>
                  <a:schemeClr val="accent1"/>
                </a:solidFill>
              </a:rPr>
              <a:t>celebrating clubs and featuring keynote speaker, </a:t>
            </a:r>
            <a:r>
              <a:rPr lang="en-US" sz="2000" b="1" dirty="0">
                <a:solidFill>
                  <a:schemeClr val="accent1"/>
                </a:solidFill>
              </a:rPr>
              <a:t>Rick White </a:t>
            </a:r>
            <a:r>
              <a:rPr lang="en-US" sz="2000" dirty="0">
                <a:solidFill>
                  <a:schemeClr val="accent1"/>
                </a:solidFill>
              </a:rPr>
              <a:t>(President of the Atlantic League)</a:t>
            </a:r>
          </a:p>
          <a:p>
            <a:pPr marL="0" indent="0">
              <a:buNone/>
            </a:pPr>
            <a:r>
              <a:rPr lang="en-US" sz="2000" b="1" dirty="0">
                <a:solidFill>
                  <a:schemeClr val="accent1"/>
                </a:solidFill>
              </a:rPr>
              <a:t>COST: $75</a:t>
            </a:r>
          </a:p>
          <a:p>
            <a:pPr marL="0" indent="0">
              <a:buNone/>
            </a:pPr>
            <a:endParaRPr lang="en-US" sz="2000" b="1" dirty="0">
              <a:solidFill>
                <a:schemeClr val="accent1"/>
              </a:solidFill>
            </a:endParaRPr>
          </a:p>
        </p:txBody>
      </p:sp>
      <p:sp>
        <p:nvSpPr>
          <p:cNvPr id="6" name="Subtitle 14">
            <a:extLst>
              <a:ext uri="{FF2B5EF4-FFF2-40B4-BE49-F238E27FC236}">
                <a16:creationId xmlns:a16="http://schemas.microsoft.com/office/drawing/2014/main" id="{23F7FD8C-DA7E-743C-27F1-77FC5C0ED52D}"/>
              </a:ext>
            </a:extLst>
          </p:cNvPr>
          <p:cNvSpPr txBox="1">
            <a:spLocks/>
          </p:cNvSpPr>
          <p:nvPr/>
        </p:nvSpPr>
        <p:spPr>
          <a:xfrm>
            <a:off x="0" y="1624504"/>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5DAA"/>
                </a:solidFill>
              </a:rPr>
              <a:t>Saturday, November 7, 2026 5:30-8:00pm</a:t>
            </a:r>
          </a:p>
        </p:txBody>
      </p:sp>
      <p:pic>
        <p:nvPicPr>
          <p:cNvPr id="10" name="Picture 9" descr="image">
            <a:extLst>
              <a:ext uri="{FF2B5EF4-FFF2-40B4-BE49-F238E27FC236}">
                <a16:creationId xmlns:a16="http://schemas.microsoft.com/office/drawing/2014/main" id="{0686C58A-03CF-0838-1B5D-A587E8D9DC97}"/>
              </a:ext>
            </a:extLst>
          </p:cNvPr>
          <p:cNvPicPr>
            <a:picLocks noChangeAspect="1"/>
          </p:cNvPicPr>
          <p:nvPr/>
        </p:nvPicPr>
        <p:blipFill>
          <a:blip r:embed="rId5"/>
          <a:stretch>
            <a:fillRect/>
          </a:stretch>
        </p:blipFill>
        <p:spPr>
          <a:xfrm>
            <a:off x="1817370" y="2344510"/>
            <a:ext cx="3332117" cy="4165147"/>
          </a:xfrm>
          <a:prstGeom prst="rect">
            <a:avLst/>
          </a:prstGeom>
        </p:spPr>
      </p:pic>
    </p:spTree>
    <p:custDataLst>
      <p:tags r:id="rId1"/>
    </p:custDataLst>
    <p:extLst>
      <p:ext uri="{BB962C8B-B14F-4D97-AF65-F5344CB8AC3E}">
        <p14:creationId xmlns:p14="http://schemas.microsoft.com/office/powerpoint/2010/main" val="38894473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7405</TotalTime>
  <Words>665</Words>
  <Application>Microsoft Office PowerPoint</Application>
  <PresentationFormat>Widescreen</PresentationFormat>
  <Paragraphs>91</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Rebecca Zalit</cp:lastModifiedBy>
  <cp:revision>161</cp:revision>
  <cp:lastPrinted>2019-12-04T20:41:25Z</cp:lastPrinted>
  <dcterms:created xsi:type="dcterms:W3CDTF">2019-11-18T03:22:22Z</dcterms:created>
  <dcterms:modified xsi:type="dcterms:W3CDTF">2026-09-03T15:10:13Z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